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1" r:id="rId2"/>
    <p:sldId id="439" r:id="rId3"/>
    <p:sldId id="440" r:id="rId4"/>
    <p:sldId id="435" r:id="rId5"/>
    <p:sldId id="437" r:id="rId6"/>
    <p:sldId id="438" r:id="rId7"/>
    <p:sldId id="436" r:id="rId8"/>
    <p:sldId id="433" r:id="rId9"/>
    <p:sldId id="441" r:id="rId10"/>
    <p:sldId id="444" r:id="rId11"/>
    <p:sldId id="443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05" r:id="rId22"/>
    <p:sldId id="392" r:id="rId23"/>
    <p:sldId id="414" r:id="rId24"/>
    <p:sldId id="428" r:id="rId25"/>
    <p:sldId id="429" r:id="rId26"/>
    <p:sldId id="416" r:id="rId27"/>
    <p:sldId id="430" r:id="rId28"/>
    <p:sldId id="421" r:id="rId29"/>
    <p:sldId id="406" r:id="rId30"/>
    <p:sldId id="394" r:id="rId31"/>
    <p:sldId id="404" r:id="rId32"/>
    <p:sldId id="397" r:id="rId33"/>
    <p:sldId id="407" r:id="rId34"/>
    <p:sldId id="424" r:id="rId35"/>
    <p:sldId id="456" r:id="rId36"/>
    <p:sldId id="454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CC"/>
    <a:srgbClr val="000066"/>
    <a:srgbClr val="000099"/>
    <a:srgbClr val="3399FF"/>
    <a:srgbClr val="33CCFF"/>
    <a:srgbClr val="66CCFF"/>
    <a:srgbClr val="990099"/>
    <a:srgbClr val="008000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D3E4-0802-4F2C-83E8-4AF2DEFC4257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6E86-644D-4913-9206-5FC6270CF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03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6E86-644D-4913-9206-5FC6270CFFE9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6E86-644D-4913-9206-5FC6270CFFE9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CC"/>
            </a:gs>
            <a:gs pos="5000">
              <a:srgbClr val="FFCC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6514-FE2E-4FE1-90A1-5E0D83CF9726}" type="datetimeFigureOut">
              <a:rPr lang="uk-UA" smtClean="0"/>
              <a:pPr/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1CEE-FB74-483F-BF90-2FE08B5DB78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E%D0%B7%D1%83%D0%BC" TargetMode="External"/><Relationship Id="rId2" Type="http://schemas.openxmlformats.org/officeDocument/2006/relationships/hyperlink" Target="https://uk.wikipedia.org/wiki/%D0%93%D1%80%D0%B5%D1%86%D1%8C%D0%BA%D0%B0_%D0%BC%D0%BE%D0%B2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uk.wikipedia.org/w/index.php?title=%D0%A1%D1%84%D0%B5%D1%80%D0%B0_(%D1%81%D1%82%D0%B5%D1%80%D0%B5%D0%BE%D0%BC%D0%B5%D1%82%D1%80%D1%96%D1%8F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3399FF">
                <a:alpha val="35686"/>
              </a:srgbClr>
            </a:gs>
            <a:gs pos="1000">
              <a:srgbClr val="FFCC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72819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Ключові аспекти</a:t>
            </a:r>
            <a:b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діяльності сучасного учителя</a:t>
            </a:r>
            <a:b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 умовах реформування освіти</a:t>
            </a:r>
            <a:endParaRPr lang="uk-UA" sz="40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592288"/>
          </a:xfrm>
        </p:spPr>
        <p:txBody>
          <a:bodyPr>
            <a:normAutofit fontScale="40000" lnSpcReduction="20000"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Гаряча С.А., завідувач кафедри педагогіки</a:t>
            </a:r>
          </a:p>
          <a:p>
            <a:pPr algn="r"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та освітнього менеджменту </a:t>
            </a:r>
          </a:p>
          <a:p>
            <a:pPr algn="r"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КНЗ </a:t>
            </a:r>
            <a:r>
              <a:rPr lang="uk-UA" sz="3800" b="1" i="1" dirty="0" err="1" smtClean="0">
                <a:latin typeface="Times New Roman" pitchFamily="18" charset="0"/>
                <a:cs typeface="Times New Roman" pitchFamily="18" charset="0"/>
              </a:rPr>
              <a:t>“Черкаський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ОІПОППЧОР”, </a:t>
            </a:r>
          </a:p>
          <a:p>
            <a:pPr algn="r"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кандидат педагогічних наук </a:t>
            </a:r>
            <a:endParaRPr lang="uk-UA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2132856"/>
            <a:ext cx="4824536" cy="323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/>
              <a:t>	</a:t>
            </a: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uk-UA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сoach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— персональний тренер)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професіонал, який, по-перше, вміє бачити і цінити в людині позитивний потенціал і, по-друге, володіє спеціальними знаннями і навичками, що дозволяють йому допомогти людині самій побачити і розвинути цей потенціал за дуже короткий термін.</a:t>
            </a: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	ТЬЮТОР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наставник, який допомагає учням найбільш оптимально побудувати освітній процес.</a:t>
            </a:r>
            <a:r>
              <a:rPr lang="uk-UA" b="1" dirty="0" smtClean="0"/>
              <a:t> </a:t>
            </a: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ведучий, який відповідає за дотримання встановлених норм поведінки у спілкуванні. </a:t>
            </a:r>
          </a:p>
          <a:p>
            <a:pPr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sz="4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uk-UA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facilitator</a:t>
            </a:r>
            <a:r>
              <a:rPr lang="uk-UA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від лат. </a:t>
            </a:r>
            <a:r>
              <a:rPr lang="uk-UA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Facilis</a:t>
            </a:r>
            <a:r>
              <a:rPr lang="uk-UA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«легкий, зручний»)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людина, що забезпечує успішну групову комунікацію, сприяючи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комфортній атмосфері та плідності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співпрацці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 групової точки зору,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той, хто допомагає групі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зрозуміти загальну мету і підтримує позитивну групову динаміку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досягнення цієї мети в процесі дискусії, не  захищаючи при цьому одну з позицій або сторін.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У групових тренінгах тренера, працюючого у стилі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фасілітації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нерідко визначають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 диригента.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- пряме запозичення англійського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facilitator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- похідного від англійського дієслова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(зі зразковим значенням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«бути посередником»).</a:t>
            </a:r>
            <a:endParaRPr lang="uk-UA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uk-UA" sz="32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Педагогічна Конституція Європи (ст.  6.2)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Основні компетентності європейського учителя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Комунікативна компетентність.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Компетентність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самоідентичності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Компетентність справедливості.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Лідерська компетентність.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Дослідницько-аналітична компетентність.</a:t>
            </a:r>
          </a:p>
          <a:p>
            <a:pPr>
              <a:buFontTx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навчатися протягом усього життя.</a:t>
            </a:r>
          </a:p>
          <a:p>
            <a:pPr>
              <a:buFontTx/>
              <a:buAutoNum type="arabicPeriod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Емпатія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здатність розуміти переживання учня та співпереживати у процесі спілкування.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Комунікативна компетентність</a:t>
            </a:r>
            <a:endParaRPr lang="ru-RU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європейськими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адмінстрацією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батьками,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довіри, дружелюбності й доброзичливості, взаємодопомоги і взаємної підтримки при виникненні труднощів у навчанні та повсякденному житті. 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В основі освітнього процесу має стати: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педагогіка партнерства,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педагогіка співробітництва,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педагогіка взаємодії.</a:t>
            </a:r>
            <a:endParaRPr lang="uk-UA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128792" cy="92211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Компетентність </a:t>
            </a:r>
            <a:r>
              <a:rPr lang="uk-UA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самоідентичності</a:t>
            </a:r>
            <a:endParaRPr lang="ru-RU" sz="4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7416824" cy="4853136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Хто я?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ким я?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я можу?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Яка моя місія? </a:t>
            </a:r>
          </a:p>
          <a:p>
            <a:pPr lvl="0">
              <a:buNone/>
            </a:pP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Пізнай себе і ти пізнаєш увесь світ.</a:t>
            </a:r>
          </a:p>
          <a:p>
            <a:pPr>
              <a:buNone/>
            </a:pP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Українська школа буде плекати українську ідентичність.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“Повірте</a:t>
            </a: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дорогі вчителі, діти підуть за вами, якщо ви самі повірите в своє Велике призначення плекання душі кожної дитини в ім'я світлого </a:t>
            </a:r>
            <a:r>
              <a:rPr lang="uk-UA" sz="28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майбутнього”</a:t>
            </a: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uk-UA" sz="2400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В.Г.</a:t>
            </a:r>
            <a:r>
              <a:rPr lang="uk-UA" sz="2400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Ніорадзе</a:t>
            </a:r>
            <a:endParaRPr lang="ru-RU" sz="2400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5906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Компетентність справедливості</a:t>
            </a:r>
            <a:endParaRPr lang="ru-RU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6408712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Справжня гуманність означає перш за все справедливість. Але в шкільному житті нема і бути не може якоїсь абстрактної справедливості. 	Справедливість – це чуйність вчителя до індивідуального світу кожної дитини. Справедливим педагог може бути тоді, коли у нього є достатньо духовних сил, щоб приділити увагу кожній дитині. Трафарет, шаблон, мірка всіх однією міркою – це найгірший прояв байдужості, несправедливості. 			     В. О. Сухомлинський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asl.at.ua/old_backup/suxoml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88840"/>
            <a:ext cx="205476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Лідерська компетентність</a:t>
            </a:r>
            <a:endParaRPr lang="ru-RU" sz="4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Вчитель має  намагатися іти в ногу з часом і бути лідером, адже суспільство потребує лідерів, які здатні об’єднати навколо себе людей для досягнення поставленої мети та сприяти його моральному розвитку.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“Педагог”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(з грецької, буквально 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“поводир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дітей”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“дітовод”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“Лідер”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(від англ.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Leader – 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той, хто веде). 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Дослідницько-аналітична компетентність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 потребує нового вчителя, який може стати агентом змін.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Вміння аналізувати і досліджувати нове не відкидаючи позитивної спадщини класичної педагогіки.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Вміння визнавати свої помилки і робити висновки.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Впроваджувати нове, враховуючи правило  «НЕ НАШКОДЬ!»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203032" cy="108012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Здатність навчатися протягом усього життя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705275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Найвідповідальніші завдання нової української школи зможе виконати лише той педагог, який не тільки добре професійно підготовлений, а й здатний  протягом усього життя підвищувати свій рівень професійної компетентності та педагогічної майстерності.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47.ucoz.ru/novosti/2013-3/logo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018221" cy="23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Емпатія</a:t>
            </a:r>
            <a:r>
              <a:rPr lang="uk-UA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здатність розуміти переживання учня та співпереживати у процесі спілкування.</a:t>
            </a:r>
            <a:endParaRPr lang="uk-UA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Господи!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Даруй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просте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незлобиве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відкрите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Віруюче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любляче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щедре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вмістилище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Тебе Всеблагого!</a:t>
            </a:r>
          </a:p>
          <a:p>
            <a:pPr algn="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Святий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праведник </a:t>
            </a:r>
          </a:p>
          <a:p>
            <a:pPr algn="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Іоан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Кронштадтський</a:t>
            </a:r>
            <a:endParaRPr lang="uk-UA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Picture 6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71" y="2204864"/>
            <a:ext cx="3190949" cy="39212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4" descr="http://cv01.twirpx.net/1275/12753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406130" cy="48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рутенко\Desktop\титулка нової української шк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7"/>
            <a:ext cx="3315154" cy="4634981"/>
          </a:xfrm>
          <a:prstGeom prst="rect">
            <a:avLst/>
          </a:prstGeom>
          <a:noFill/>
        </p:spPr>
      </p:pic>
      <p:pic>
        <p:nvPicPr>
          <p:cNvPr id="6" name="Picture 2" descr="C:\Users\Крутенко\Desktop\титулка нової української шк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3315154" cy="4634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mtClean="0"/>
              <a:t>	</a:t>
            </a:r>
            <a:r>
              <a:rPr lang="uk-UA" sz="4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Найважливіша компетентність педагога ХХІ століття </a:t>
            </a:r>
            <a:r>
              <a:rPr lang="uk-UA" smtClean="0"/>
              <a:t>–</a:t>
            </a:r>
          </a:p>
          <a:p>
            <a:pPr algn="just">
              <a:buFontTx/>
              <a:buNone/>
            </a:pPr>
            <a:r>
              <a:rPr lang="uk-UA" smtClean="0"/>
              <a:t>	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забезпечити освітнє середовище, яке сприяє благополуччю кожної дитини і формує її багатий духовний світ.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Інтеграція -</a:t>
            </a:r>
            <a:endParaRPr lang="uk-UA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процес взаємодії, об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єднання, взаємовпливу, взаємопроникнення,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взаємозближення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відновлення єдності двох або більше систем, результатом якого є утворення нової цілісної системи, яка набуває нових властивостей та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взаємозв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між оновленими елементами системи.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16632"/>
            <a:ext cx="1738536" cy="604867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39752" y="188640"/>
            <a:ext cx="6347048" cy="5937523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Людина є істотою, у якій  дух і тіло злиті в єдине нероздільне ціле. Не можна розвивати розум (вчити дитину) не приймаючи її душу і навпаки.</a:t>
            </a:r>
          </a:p>
          <a:p>
            <a:pPr algn="r">
              <a:buNone/>
            </a:pPr>
            <a:r>
              <a:rPr lang="uk-UA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Грецький філософ </a:t>
            </a:r>
            <a:r>
              <a:rPr lang="uk-UA" sz="2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Протинус</a:t>
            </a:r>
            <a:endParaRPr lang="uk-UA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Усі знання виростають із одного коріння – навколишньої дійсності, мають між собою зв’язки.</a:t>
            </a:r>
          </a:p>
          <a:p>
            <a:pPr algn="r">
              <a:buNone/>
            </a:pPr>
            <a:r>
              <a:rPr lang="uk-UA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Я.А.</a:t>
            </a:r>
            <a:r>
              <a:rPr lang="uk-UA" sz="2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Коменський</a:t>
            </a:r>
            <a:endParaRPr lang="uk-UA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Різні предмети мають викладатися у тісному зв’язку один з одним, коли знання, які репрезентуються різними науками, мають складати органічну цілісність</a:t>
            </a:r>
          </a:p>
          <a:p>
            <a:pPr algn="r">
              <a:buNone/>
            </a:pPr>
            <a:r>
              <a:rPr lang="uk-UA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К.Ушинський</a:t>
            </a:r>
          </a:p>
          <a:p>
            <a:pPr algn="just"/>
            <a:r>
              <a:rPr lang="uk-UA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українській освіті між різними дисциплінами побудовано міцну бетонну стіну. Але ж світ за вікном єдиний.</a:t>
            </a:r>
          </a:p>
          <a:p>
            <a:pPr algn="r">
              <a:buNone/>
            </a:pPr>
            <a:r>
              <a:rPr lang="uk-UA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І.Підласий</a:t>
            </a:r>
          </a:p>
          <a:p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152128" cy="1296144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&quot;портрет ушинськог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1224136" cy="1606319"/>
          </a:xfrm>
          <a:prstGeom prst="rect">
            <a:avLst/>
          </a:prstGeom>
          <a:noFill/>
        </p:spPr>
      </p:pic>
      <p:pic>
        <p:nvPicPr>
          <p:cNvPr id="1031" name="Picture 7" descr="F:\1.jpg"/>
          <p:cNvPicPr>
            <a:picLocks noChangeAspect="1" noChangeArrowheads="1"/>
          </p:cNvPicPr>
          <p:nvPr/>
        </p:nvPicPr>
        <p:blipFill>
          <a:blip r:embed="rId4" cstate="print"/>
          <a:srcRect l="15895" r="35789" b="27320"/>
          <a:stretch>
            <a:fillRect/>
          </a:stretch>
        </p:blipFill>
        <p:spPr bwMode="auto">
          <a:xfrm>
            <a:off x="539552" y="4365104"/>
            <a:ext cx="1224136" cy="1384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Навіщо наукові знання необхідні </a:t>
            </a:r>
            <a:b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кожній дитині</a:t>
            </a:r>
            <a:endParaRPr lang="uk-UA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сьогодні найважливішим завданням школи є розвиток інтелектуально творчої людини, якій притаманний союз розуму і серця.</a:t>
            </a:r>
            <a:endParaRPr lang="uk-UA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283" y="1556792"/>
            <a:ext cx="495584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«Людству терміново потрібна нова мудрість, яка б була знанням про те, як використовувати знання для виживання людини і поліпшення її життя. 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Такі знання я називаю Наукою виживання &lt;…&gt;. Наука виживання повинна бути не просто наукою, а новою мудрістю, – яка об'єднала б два найбільш важливих і вкрай необхідних елемента: біологічне знання і загальнолюдські цінності. Виходячи з цього, я пропоную для її позначення новий термін – </a:t>
            </a:r>
            <a:r>
              <a:rPr lang="uk-UA" sz="2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«Біоетика».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Ренсселер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Поттер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американський лікар-онколог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Виживання всієї екосистеми є своєрідною перевіркою системи наших цінностей.</a:t>
            </a:r>
          </a:p>
          <a:p>
            <a:pPr algn="just"/>
            <a:endParaRPr lang="uk-UA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sz="2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Науково-етичні знання школярів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– це інтегровані знання з різних предметів та етики в контексті цінностей і смислів людського життя й культури. 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Це прояв </a:t>
            </a:r>
            <a:r>
              <a:rPr lang="uk-UA" sz="2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інтеграції цих знань в межах моральних цінностей суспільства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етична рефлексія на наукові знання.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 Вони </a:t>
            </a:r>
            <a:r>
              <a:rPr lang="uk-UA" sz="2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формуються шляхом розкриття аналогій між законами природи і категоріями моралі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та сприяють розвитку етичного ставлення учнів до життя в усіх його проявах.</a:t>
            </a:r>
          </a:p>
          <a:p>
            <a:pPr algn="just">
              <a:buNone/>
            </a:pPr>
            <a:r>
              <a:rPr lang="uk-UA" sz="2800" i="1" dirty="0" smtClean="0"/>
              <a:t>		</a:t>
            </a:r>
            <a:r>
              <a:rPr lang="uk-UA" sz="2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Біоетичні</a:t>
            </a:r>
            <a:r>
              <a:rPr lang="uk-UA" sz="2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знання 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уособлюють в собі єдність пізнання біологічної картини світу з самопізнанням особистості.</a:t>
            </a:r>
          </a:p>
          <a:p>
            <a:pPr algn="just">
              <a:buNone/>
            </a:pP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120680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sz="29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Яким чином ми можемо спостерігати гармонію в клітині?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Гармонія – це єднання різних явищ в ціле, при якому різноманітність зберігається, але ціле дає можливість отримати іншу, більш високу якість ніж її може дати проста сума часток. То тоді 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гармонія в клітині це її гомеостаз (стан рівноваги),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сталість за умов постійних зовнішніх змін.  Ритм та симетрія в клітині в своєї єдності забезпечують гомеостаз (стан рівноваги).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Після усвідомлення того, що біологічні закономірності будови та функціонування клітини дійсно відповідають законам Краси, то виникає закономірне питання: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«Якими повинні бути люди, щоб виправдовувати на рівні особистості та соціуму закони Краси, закладені на рівні клітини».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1986" name="Picture 2" descr="Результат пошуку зображень за запитом &quot;гармонія кліти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618649" cy="1959174"/>
          </a:xfrm>
          <a:prstGeom prst="rect">
            <a:avLst/>
          </a:prstGeom>
          <a:noFill/>
        </p:spPr>
      </p:pic>
      <p:pic>
        <p:nvPicPr>
          <p:cNvPr id="41990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1800200" cy="2109078"/>
          </a:xfrm>
          <a:prstGeom prst="rect">
            <a:avLst/>
          </a:prstGeom>
          <a:noFill/>
        </p:spPr>
      </p:pic>
      <p:pic>
        <p:nvPicPr>
          <p:cNvPr id="7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60648"/>
            <a:ext cx="1800201" cy="197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Китайська мудрість гласить</a:t>
            </a:r>
          </a:p>
          <a:p>
            <a:pPr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«Якщо я пишу ієрогліфи красиво, то це не тому, що 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ієрогліфи мають бути красивими, 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а тому, що 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моя душа має бути красивою».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548680"/>
            <a:ext cx="4762872" cy="557748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sz="40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			підхід </a:t>
            </a:r>
            <a:r>
              <a:rPr lang="uk-UA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 місток, який поєднує школу з реальним  світом і тими потребами, які ставить перед людиною життя.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рутенко\Desktop\титулка нової української шко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529281" cy="528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КОМПЕТЕНТНІСТЬ -</a:t>
            </a:r>
            <a:endParaRPr lang="uk-UA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динамічна комбінація  знань, способів мислення, поглядів, цінностей, навичок,  умінь,  інших особистих якостей, що визначає здатність особи успішно провадити професійну та  подальшу навчальну діяльність. 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Освітній процес</a:t>
            </a:r>
            <a:endParaRPr lang="uk-UA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99792" y="1556792"/>
            <a:ext cx="3888432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навчання,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виховання,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uk-UA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33_2%20copy32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6648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0_98b29_76f7db8d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396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611560" y="4869160"/>
            <a:ext cx="822960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Найосвіченіша людина може стати найгіршим злочинцем, якщо не розуміє і не поділяє загальнолюдських цінностей</a:t>
            </a:r>
            <a:endParaRPr kumimoji="0" lang="uk-UA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10 ключових </a:t>
            </a:r>
            <a:r>
              <a:rPr lang="uk-UA" sz="3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нової української школи</a:t>
            </a:r>
            <a:endParaRPr lang="uk-UA" sz="3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спілкування державною  (і рідною у разі відмінності) мовою;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спілкування іноземними мовами;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математична грамотність;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компетентності в природничих науках і технологіях;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інформаційно-цифрова компетентність;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уміння навчатися впродовж життя;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соціальні і громадянські компетентності;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підприємливість;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загальнокультурна грамотність;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екологічна грамотність і здорове життя.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Спільні вміння для всіх </a:t>
            </a:r>
            <a:r>
              <a:rPr lang="uk-UA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уміння читати і розуміти прочитане;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уміння висловлювати думку усно і письмово;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критично мислити;</a:t>
            </a:r>
          </a:p>
          <a:p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логічно обґрунтовувати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позицію;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проявляти ініціативу;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творити;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вирішувати проблему;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оцінювати ризики та приймати рішення;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конструктивно керувати емоціями;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застосовувати емоційний інтелект;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здатність співпрацювати в команді.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державною </a:t>
            </a:r>
            <a:b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рідною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разі відмінності) мовами</a:t>
            </a:r>
            <a:endParaRPr lang="uk-UA" sz="36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Це вміння</a:t>
            </a:r>
          </a:p>
          <a:p>
            <a:pPr algn="just">
              <a:buNone/>
            </a:pPr>
            <a:r>
              <a:rPr lang="uk-UA" sz="4100" i="1" dirty="0" smtClean="0">
                <a:latin typeface="Times New Roman" pitchFamily="18" charset="0"/>
                <a:cs typeface="Times New Roman" pitchFamily="18" charset="0"/>
              </a:rPr>
              <a:t>		У</a:t>
            </a:r>
            <a:r>
              <a:rPr lang="uk-UA" sz="4600" dirty="0" smtClean="0">
                <a:latin typeface="Times New Roman" pitchFamily="18" charset="0"/>
                <a:cs typeface="Times New Roman" pitchFamily="18" charset="0"/>
              </a:rPr>
              <a:t>сно і письмово висловлювати й тлумачити поняття, думки, почуття, факти та погляди (через слухання, говоріння,читання, письмо, застосування мультимедійних засобів). </a:t>
            </a:r>
          </a:p>
          <a:p>
            <a:pPr algn="just">
              <a:buNone/>
            </a:pPr>
            <a:r>
              <a:rPr lang="uk-UA" sz="4600" dirty="0" smtClean="0">
                <a:latin typeface="Times New Roman" pitchFamily="18" charset="0"/>
                <a:cs typeface="Times New Roman" pitchFamily="18" charset="0"/>
              </a:rPr>
              <a:t>		Здатність реагувати мовними засобами на повний спектр соціальних і культурних явищ – у навчанні, на роботі, вдома, у вільний час.</a:t>
            </a:r>
          </a:p>
          <a:p>
            <a:pPr algn="just">
              <a:buNone/>
            </a:pPr>
            <a:r>
              <a:rPr lang="uk-UA" sz="4600" dirty="0" smtClean="0">
                <a:latin typeface="Times New Roman" pitchFamily="18" charset="0"/>
                <a:cs typeface="Times New Roman" pitchFamily="18" charset="0"/>
              </a:rPr>
              <a:t>		Усвідомлення ролі ефективного спілкування.</a:t>
            </a:r>
            <a:endParaRPr lang="uk-UA" sz="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Впровадження інтеграції дає змогу</a:t>
            </a:r>
            <a:endParaRPr lang="uk-UA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“спресувати”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споріднений матеріал кількох предметів навколо однієї теми, усувати дублювання у вивченні ряду питань;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ущільнити знання, тобто реконструювати фрагмент знань таким чином, засвоєння якого вимагає менше часу, проте породжує еквівалентні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загальнонавчальні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технологічні уміння;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опанувати з учнями значний за обсягом навчальний матеріал, досягти цілісності знань;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довести всіма можливими способами практичну значущість знань;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учневі набувати нових знань із розумінням їх місця в цілісній системі і картині світу.;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вирощувати у дитині відповідальне ставлення до довірених знань: їх застосування тільки на благо людям і суспільству.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Діти – це  тяжкий тягар для декого, і не тому, що вони галасливі і потребують уваги і витрат, а тому що поруч з ними доводиться жити правдиво.</a:t>
            </a:r>
          </a:p>
          <a:p>
            <a:pPr>
              <a:buNone/>
            </a:pPr>
            <a:r>
              <a:rPr lang="uk-UA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uk-UA" sz="28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Соловейчик</a:t>
            </a:r>
            <a:endParaRPr lang="uk-UA" sz="28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608512" cy="30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27784" y="908720"/>
            <a:ext cx="6059016" cy="5361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Навіщо учителю руки?</a:t>
            </a:r>
          </a:p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Навіщо учителю очі?</a:t>
            </a:r>
          </a:p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Навіщо учителю обличчя?</a:t>
            </a:r>
          </a:p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Навіщо учителю вуста?</a:t>
            </a:r>
          </a:p>
        </p:txBody>
      </p:sp>
      <p:pic>
        <p:nvPicPr>
          <p:cNvPr id="1026" name="Picture 2" descr="Результат пошуку зображень за запитом &quot;серце учите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7" y="1556792"/>
            <a:ext cx="2627784" cy="1959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4636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27784" y="908720"/>
            <a:ext cx="6059016" cy="536145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Навіщо учителю руки?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Щоби протягнути Дитині, допомогти їй піднятися і злетіти.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Навіщо учителю очі?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Щоби зазирнути в душу Дитини і закинути туди іскорку надії.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Навіщо учителю обличчя?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Щоби засяяла на ньому посмішка довіри.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Навіщо учителю вуста?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Щоби доброзичливо розкривалися вони для слів спасіння.</a:t>
            </a:r>
          </a:p>
          <a:p>
            <a:pPr algn="r">
              <a:buNone/>
            </a:pPr>
            <a:r>
              <a:rPr lang="uk-UA" sz="2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Ш.О.</a:t>
            </a:r>
            <a:r>
              <a:rPr lang="uk-UA" sz="2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Амонашвілі</a:t>
            </a:r>
            <a:endParaRPr lang="uk-UA" sz="2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а\Desktop\ГП\Гуманна Педагогика\youtube\об индиго\a5cff87a1d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2481099" cy="1863080"/>
          </a:xfrm>
          <a:noFill/>
        </p:spPr>
      </p:pic>
      <p:pic>
        <p:nvPicPr>
          <p:cNvPr id="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448272" cy="1547940"/>
          </a:xfrm>
          <a:prstGeom prst="rect">
            <a:avLst/>
          </a:prstGeom>
          <a:noFill/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483768" cy="1651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2" descr="D:\САША\788089821.jpg"/>
          <p:cNvPicPr>
            <a:picLocks noChangeAspect="1" noChangeArrowheads="1"/>
          </p:cNvPicPr>
          <p:nvPr/>
        </p:nvPicPr>
        <p:blipFill>
          <a:blip r:embed="rId2" cstate="print"/>
          <a:srcRect b="4147"/>
          <a:stretch>
            <a:fillRect/>
          </a:stretch>
        </p:blipFill>
        <p:spPr bwMode="auto">
          <a:xfrm>
            <a:off x="539750" y="188913"/>
            <a:ext cx="8353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le5733378_AB_022_0129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18586" y="2708920"/>
            <a:ext cx="2123089" cy="24042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20072" y="1412775"/>
            <a:ext cx="1656184" cy="21936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		Ноосфера -</a:t>
            </a:r>
            <a:endParaRPr lang="uk-UA" sz="4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530624" cy="3484984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268760"/>
            <a:ext cx="5410944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+mj-lt"/>
              </a:rPr>
              <a:t>	</a:t>
            </a:r>
            <a:r>
              <a:rPr lang="vi-VN" dirty="0" smtClean="0">
                <a:latin typeface="+mj-lt"/>
              </a:rPr>
              <a:t>(</a:t>
            </a:r>
            <a:r>
              <a:rPr lang="vi-VN" dirty="0" smtClean="0">
                <a:latin typeface="+mj-lt"/>
                <a:hlinkClick r:id="rId2" tooltip="Грецька мова"/>
              </a:rPr>
              <a:t>грец.</a:t>
            </a:r>
            <a:r>
              <a:rPr lang="vi-VN" dirty="0" smtClean="0">
                <a:latin typeface="+mj-lt"/>
              </a:rPr>
              <a:t> </a:t>
            </a:r>
            <a:r>
              <a:rPr lang="el-GR" i="1" dirty="0" smtClean="0">
                <a:latin typeface="+mj-lt"/>
              </a:rPr>
              <a:t>νόος</a:t>
            </a:r>
            <a:r>
              <a:rPr lang="el-GR" dirty="0" smtClean="0">
                <a:latin typeface="+mj-lt"/>
              </a:rPr>
              <a:t> — </a:t>
            </a:r>
            <a:r>
              <a:rPr lang="vi-VN" i="1" dirty="0" smtClean="0">
                <a:latin typeface="+mj-lt"/>
                <a:hlinkClick r:id="rId3" tooltip="Розум"/>
              </a:rPr>
              <a:t>розум</a:t>
            </a:r>
            <a:r>
              <a:rPr lang="vi-VN" dirty="0" smtClean="0">
                <a:latin typeface="+mj-lt"/>
              </a:rPr>
              <a:t> і </a:t>
            </a:r>
            <a:r>
              <a:rPr lang="el-GR" i="1" dirty="0" smtClean="0">
                <a:latin typeface="+mj-lt"/>
              </a:rPr>
              <a:t>σφαῖρα</a:t>
            </a:r>
            <a:r>
              <a:rPr lang="el-GR" dirty="0" smtClean="0">
                <a:latin typeface="+mj-lt"/>
              </a:rPr>
              <a:t> — </a:t>
            </a:r>
            <a:r>
              <a:rPr lang="vi-VN" i="1" dirty="0" smtClean="0">
                <a:latin typeface="+mj-lt"/>
                <a:hlinkClick r:id="rId4" tooltip="Сфера (стереометрія) (ще не написана)"/>
              </a:rPr>
              <a:t>сфера</a:t>
            </a:r>
            <a:r>
              <a:rPr lang="vi-VN" dirty="0" smtClean="0">
                <a:latin typeface="+mj-lt"/>
              </a:rPr>
              <a:t> ) </a:t>
            </a:r>
            <a:r>
              <a:rPr lang="uk-UA" dirty="0" smtClean="0">
                <a:latin typeface="+mj-lt"/>
              </a:rPr>
              <a:t>-</a:t>
            </a:r>
          </a:p>
          <a:p>
            <a:pPr algn="just">
              <a:buNone/>
            </a:pPr>
            <a:r>
              <a:rPr lang="uk-UA" dirty="0" smtClean="0">
                <a:latin typeface="+mj-lt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сфера розуму;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аємодії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суспільства і природи,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кої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розумна людська діяльність стає визначальним фактором розвитку.</a:t>
            </a:r>
          </a:p>
          <a:p>
            <a:pPr>
              <a:buNone/>
            </a:pPr>
            <a:endParaRPr lang="uk-UA" dirty="0">
              <a:latin typeface="+mj-lt"/>
            </a:endParaRPr>
          </a:p>
        </p:txBody>
      </p:sp>
      <p:pic>
        <p:nvPicPr>
          <p:cNvPr id="1026" name="Picture 2" descr="Результат пошуку зображень за запитом &quot;ноосфер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2915816" cy="2618284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39552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Антропосфера, біосфера, біотехносфера. </a:t>
            </a: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95736" y="404664"/>
            <a:ext cx="6491064" cy="58326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1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Передова наука стверджує: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свідомість і думки людини є невідривною частиною голограми Всесвіту;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людство, планета Земля і весь Космос являють собою нерозривно пов’язане між собою живе Єдине Ціле;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розумом і духовністю,  певною мірою, пронизане все навкруги -  навіть речовини і тіла, які ми вважаємо другорядними;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універсальній космічній голограмі кожна точка володіє інформацією про світ в цілому, і знання кожної науки про природу є складовою цієї єдиної голограми світу.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Пізнаючи наш розум не спостерігає, він формує дійсність за правилами самої людини, із її сприйняття і відчуттів.</a:t>
            </a:r>
          </a:p>
          <a:p>
            <a:pPr algn="just">
              <a:buNone/>
            </a:pP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 Для пізнання  істини потрібні не тільки розумові здібності, але й всі почуття, моральна відповідальність.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1813228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 descr="Результат пошуку зображень за запитом &quot;картинки сучасні знання&quot;"/>
          <p:cNvPicPr>
            <a:picLocks noChangeAspect="1" noChangeArrowheads="1"/>
          </p:cNvPicPr>
          <p:nvPr/>
        </p:nvPicPr>
        <p:blipFill>
          <a:blip r:embed="rId3" cstate="print"/>
          <a:srcRect l="5136" r="9451" b="26823"/>
          <a:stretch>
            <a:fillRect/>
          </a:stretch>
        </p:blipFill>
        <p:spPr bwMode="auto">
          <a:xfrm>
            <a:off x="323528" y="2204864"/>
            <a:ext cx="1728192" cy="1296144"/>
          </a:xfrm>
          <a:prstGeom prst="rect">
            <a:avLst/>
          </a:prstGeom>
          <a:noFill/>
        </p:spPr>
      </p:pic>
      <p:pic>
        <p:nvPicPr>
          <p:cNvPr id="10" name="Picture 2" descr="Результат пошуку зображень за запитом &quot;картинки сучасні знання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0"/>
            <a:ext cx="31115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995937" y="260350"/>
            <a:ext cx="51480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Якщо Всесвіт дійсно не має кордонів, </a:t>
            </a:r>
          </a:p>
          <a:p>
            <a:pPr algn="ctr"/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 природа безкінечна у своїй творчості,</a:t>
            </a:r>
          </a:p>
          <a:p>
            <a:pPr algn="ctr"/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то є</a:t>
            </a:r>
            <a:r>
              <a:rPr lang="ru-RU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диною 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моделлю цієї безкінечності і</a:t>
            </a:r>
            <a:r>
              <a:rPr lang="ru-RU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багатств</a:t>
            </a:r>
            <a:r>
              <a:rPr lang="ru-RU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Феномен дітей нової свідомості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232D329B-D11C-4691-A6A2-768CC793B7A3}" type="slidenum">
              <a:rPr lang="ru-RU" smtClean="0"/>
              <a:pPr algn="ctr"/>
              <a:t>8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5148263" y="1412875"/>
            <a:ext cx="3743325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Нові діти, несуть місію зміни людства.</a:t>
            </a:r>
          </a:p>
          <a:p>
            <a:pPr algn="just">
              <a:defRPr/>
            </a:pPr>
            <a:endParaRPr lang="uk-UA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Гармонійна  робота правої і лівої півкуль головного мозку.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Цілісне сприйняття світу.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Сердечність.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Потреба у філософських роздумах.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Неприйняття абсолютної влади.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Усвідомлення свого завдання.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://kakotvet.com/images2/5_pravil_vospitaniya_schastlivogo_rebyonk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416491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Нова роль учителя</a:t>
            </a:r>
            <a:endParaRPr lang="uk-UA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Нова школа потребує нового вчителя, який може стати агентом змін.</a:t>
            </a:r>
          </a:p>
          <a:p>
            <a:pPr algn="just">
              <a:buNone/>
            </a:pPr>
            <a:r>
              <a:rPr lang="uk-UA" sz="3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</a:p>
          <a:p>
            <a:pPr algn="just">
              <a:buFont typeface="Wingdings" pitchFamily="2" charset="2"/>
              <a:buChar char="q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q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q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q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модератор в індивідуальній траєкторії розвитку дитини.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745</Words>
  <Application>Microsoft Office PowerPoint</Application>
  <PresentationFormat>Экран (4:3)</PresentationFormat>
  <Paragraphs>213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Ключові аспекти  діяльності сучасного учителя  в умовах реформування освіти</vt:lpstr>
      <vt:lpstr>Слайд 2</vt:lpstr>
      <vt:lpstr>Освітній процес</vt:lpstr>
      <vt:lpstr>Слайд 4</vt:lpstr>
      <vt:lpstr>  Ноосфера -</vt:lpstr>
      <vt:lpstr>Слайд 6</vt:lpstr>
      <vt:lpstr>Слайд 7</vt:lpstr>
      <vt:lpstr>Феномен дітей нової свідомості</vt:lpstr>
      <vt:lpstr>Нова роль учителя</vt:lpstr>
      <vt:lpstr>Слайд 10</vt:lpstr>
      <vt:lpstr>Слайд 11</vt:lpstr>
      <vt:lpstr>Педагогічна Конституція Європи (ст.  6.2)</vt:lpstr>
      <vt:lpstr>Комунікативна компетентність</vt:lpstr>
      <vt:lpstr>Компетентність самоідентичності</vt:lpstr>
      <vt:lpstr>Компетентність справедливості</vt:lpstr>
      <vt:lpstr>Лідерська компетентність</vt:lpstr>
      <vt:lpstr>Дослідницько-аналітична компетентність</vt:lpstr>
      <vt:lpstr>Здатність навчатися протягом усього життя </vt:lpstr>
      <vt:lpstr>Емпатія – здатність розуміти переживання учня та співпереживати у процесі спілкування.</vt:lpstr>
      <vt:lpstr>Слайд 20</vt:lpstr>
      <vt:lpstr>Інтеграція -</vt:lpstr>
      <vt:lpstr>Слайд 22</vt:lpstr>
      <vt:lpstr>Навіщо наукові знання необхідні   кожній дитині</vt:lpstr>
      <vt:lpstr>Слайд 24</vt:lpstr>
      <vt:lpstr>Слайд 25</vt:lpstr>
      <vt:lpstr>Слайд 26</vt:lpstr>
      <vt:lpstr>Слайд 27</vt:lpstr>
      <vt:lpstr>Слайд 28</vt:lpstr>
      <vt:lpstr>КОМПЕТЕНТНІСТЬ -</vt:lpstr>
      <vt:lpstr>10 ключових компетентностей  нової української школи</vt:lpstr>
      <vt:lpstr>Спільні вміння для всіх компетентностей</vt:lpstr>
      <vt:lpstr>Спілкування державною  (і рідною у разі відмінності) мовами</vt:lpstr>
      <vt:lpstr>Впровадження інтеграції дає змогу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ОБЛАСНІ ПЕДАГОГІЧНІ ЧИТАННЯ     “Учитель”</dc:title>
  <dc:creator>Света</dc:creator>
  <cp:lastModifiedBy>Крутенко</cp:lastModifiedBy>
  <cp:revision>509</cp:revision>
  <dcterms:created xsi:type="dcterms:W3CDTF">2013-10-30T14:05:48Z</dcterms:created>
  <dcterms:modified xsi:type="dcterms:W3CDTF">2017-12-07T12:27:24Z</dcterms:modified>
</cp:coreProperties>
</file>